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1" r:id="rId7"/>
    <p:sldId id="260" r:id="rId8"/>
    <p:sldId id="257" r:id="rId9"/>
    <p:sldId id="309" r:id="rId10"/>
    <p:sldId id="310" r:id="rId11"/>
    <p:sldId id="312" r:id="rId12"/>
    <p:sldId id="313" r:id="rId13"/>
    <p:sldId id="320" r:id="rId14"/>
    <p:sldId id="315" r:id="rId15"/>
    <p:sldId id="296" r:id="rId16"/>
    <p:sldId id="311" r:id="rId17"/>
    <p:sldId id="297" r:id="rId18"/>
    <p:sldId id="298" r:id="rId19"/>
    <p:sldId id="299" r:id="rId20"/>
    <p:sldId id="322" r:id="rId21"/>
    <p:sldId id="262" r:id="rId22"/>
    <p:sldId id="329" r:id="rId23"/>
    <p:sldId id="263" r:id="rId24"/>
    <p:sldId id="264" r:id="rId25"/>
    <p:sldId id="300" r:id="rId26"/>
    <p:sldId id="323" r:id="rId27"/>
    <p:sldId id="330" r:id="rId28"/>
    <p:sldId id="327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31" r:id="rId37"/>
    <p:sldId id="308" r:id="rId38"/>
    <p:sldId id="328" r:id="rId39"/>
    <p:sldId id="332" r:id="rId40"/>
    <p:sldId id="314" r:id="rId41"/>
    <p:sldId id="324" r:id="rId42"/>
    <p:sldId id="325" r:id="rId43"/>
    <p:sldId id="326" r:id="rId44"/>
    <p:sldId id="333" r:id="rId45"/>
    <p:sldId id="334" r:id="rId46"/>
    <p:sldId id="335" r:id="rId47"/>
    <p:sldId id="336" r:id="rId48"/>
    <p:sldId id="317" r:id="rId49"/>
    <p:sldId id="337" r:id="rId50"/>
    <p:sldId id="339" r:id="rId51"/>
    <p:sldId id="340" r:id="rId52"/>
    <p:sldId id="341" r:id="rId53"/>
    <p:sldId id="318" r:id="rId54"/>
    <p:sldId id="319" r:id="rId55"/>
    <p:sldId id="321" r:id="rId56"/>
    <p:sldId id="282" r:id="rId57"/>
    <p:sldId id="342" r:id="rId58"/>
    <p:sldId id="279" r:id="rId59"/>
  </p:sldIdLst>
  <p:sldSz cx="9144000" cy="5143500" type="screen16x9"/>
  <p:notesSz cx="6858000" cy="9144000"/>
  <p:embeddedFontLst>
    <p:embeddedFont>
      <p:font typeface="Amatic SC" panose="00000500000000000000"/>
      <p:regular r:id="rId63"/>
    </p:embeddedFont>
    <p:embeddedFont>
      <p:font typeface="Merriweather" panose="00000500000000000000"/>
      <p:regular r:id="rId64"/>
    </p:embeddedFont>
    <p:embeddedFont>
      <p:font typeface="Merriweather" panose="00000500000000000000" pitchFamily="2" charset="0"/>
      <p:regular r:id="rId65"/>
      <p:bold r:id="rId66"/>
      <p:italic r:id="rId67"/>
      <p:boldItalic r:id="rId68"/>
    </p:embeddedFont>
    <p:embeddedFont>
      <p:font typeface="Candara Light" panose="020E0502030303020204" pitchFamily="34" charset="0"/>
      <p:regular r:id="rId69"/>
      <p: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font" Target="fonts/font8.fntdata"/><Relationship Id="rId7" Type="http://schemas.openxmlformats.org/officeDocument/2006/relationships/slide" Target="slides/slide4.xml"/><Relationship Id="rId69" Type="http://schemas.openxmlformats.org/officeDocument/2006/relationships/font" Target="fonts/font7.fntdata"/><Relationship Id="rId68" Type="http://schemas.openxmlformats.org/officeDocument/2006/relationships/font" Target="fonts/font6.fntdata"/><Relationship Id="rId67" Type="http://schemas.openxmlformats.org/officeDocument/2006/relationships/font" Target="fonts/font5.fntdata"/><Relationship Id="rId66" Type="http://schemas.openxmlformats.org/officeDocument/2006/relationships/font" Target="fonts/font4.fntdata"/><Relationship Id="rId65" Type="http://schemas.openxmlformats.org/officeDocument/2006/relationships/font" Target="fonts/font3.fntdata"/><Relationship Id="rId64" Type="http://schemas.openxmlformats.org/officeDocument/2006/relationships/font" Target="fonts/font2.fntdata"/><Relationship Id="rId63" Type="http://schemas.openxmlformats.org/officeDocument/2006/relationships/font" Target="fonts/font1.fntdata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d2b3a775d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d2b3a775d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 panose="00000500000000000000"/>
              <a:buChar char="✖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 panose="00000500000000000000"/>
              <a:buChar char="○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 panose="00000500000000000000"/>
              <a:buChar char="■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●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○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■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●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○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■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hyperlink" Target="https://user-images.githubusercontent.com/114456930/209473062-8fe5ee36-e601-4a8f-90ec-76de572a67c2.png" TargetMode="External"/><Relationship Id="rId8" Type="http://schemas.openxmlformats.org/officeDocument/2006/relationships/image" Target="../media/image22.png"/><Relationship Id="rId7" Type="http://schemas.openxmlformats.org/officeDocument/2006/relationships/hyperlink" Target="https://user-images.githubusercontent.com/114456930/209473095-016d9567-87b6-4780-a1eb-4df5f45f57fa.png" TargetMode="External"/><Relationship Id="rId6" Type="http://schemas.openxmlformats.org/officeDocument/2006/relationships/image" Target="../media/image21.png"/><Relationship Id="rId5" Type="http://schemas.openxmlformats.org/officeDocument/2006/relationships/hyperlink" Target="https://user-images.githubusercontent.com/114456930/209473100-f9e1b40e-7509-45c1-b2c0-3eaa056c3129.png" TargetMode="External"/><Relationship Id="rId4" Type="http://schemas.openxmlformats.org/officeDocument/2006/relationships/image" Target="../media/image20.png"/><Relationship Id="rId3" Type="http://schemas.openxmlformats.org/officeDocument/2006/relationships/hyperlink" Target="https://user-images.githubusercontent.com/114456930/209473098-4277154c-0fa6-441b-afd8-376a0bd27fb4.png" TargetMode="External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24.png"/><Relationship Id="rId11" Type="http://schemas.openxmlformats.org/officeDocument/2006/relationships/hyperlink" Target="https://user-images.githubusercontent.com/114456930/209473059-6f9e2b0a-1d77-4daa-b258-34393c975d26.png" TargetMode="External"/><Relationship Id="rId10" Type="http://schemas.openxmlformats.org/officeDocument/2006/relationships/image" Target="../media/image23.png"/><Relationship Id="rId1" Type="http://schemas.openxmlformats.org/officeDocument/2006/relationships/hyperlink" Target="https://user-images.githubusercontent.com/114456930/209473097-e2685e49-6db0-4484-91d0-177652a806ff.png" TargetMode="Externa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simplilearn.com/tutorials/artificial-intelligence-tutorial/a-star-algorithm#:~:text=PythonExplore%20Course-,What%20is%20an%20A*%20Algorithm%3F,shortest%20path%20to%20be%20taken." TargetMode="External"/><Relationship Id="rId4" Type="http://schemas.openxmlformats.org/officeDocument/2006/relationships/hyperlink" Target="https://openjfx.io/openjfx-docs/" TargetMode="External"/><Relationship Id="rId3" Type="http://schemas.openxmlformats.org/officeDocument/2006/relationships/hyperlink" Target="https://www.youtube.com/watch?v=mx8D7rjwwfc" TargetMode="External"/><Relationship Id="rId2" Type="http://schemas.openxmlformats.org/officeDocument/2006/relationships/hyperlink" Target="https://docs.oracle.com/javase/tutorial/uiswing/" TargetMode="External"/><Relationship Id="rId1" Type="http://schemas.openxmlformats.org/officeDocument/2006/relationships/hyperlink" Target="https://github.com/phuctd99/bom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Bomberman Java Game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750" y="2038193"/>
            <a:ext cx="4100222" cy="1470224"/>
          </a:xfrm>
        </p:spPr>
        <p:txBody>
          <a:bodyPr/>
          <a:lstStyle/>
          <a:p>
            <a:r>
              <a:rPr lang="en-US" dirty="0"/>
              <a:t>Player can be killed by enemy and boom when it collides with the enemy and boom explosions.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3463" y="1836638"/>
            <a:ext cx="987464" cy="147022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843" y="59877"/>
            <a:ext cx="6880500" cy="582900"/>
          </a:xfrm>
        </p:spPr>
        <p:txBody>
          <a:bodyPr/>
          <a:lstStyle/>
          <a:p>
            <a:r>
              <a:rPr lang="en-US" dirty="0"/>
              <a:t>Game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20" y="642777"/>
            <a:ext cx="4767559" cy="42473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137820"/>
            <a:ext cx="7594271" cy="1538473"/>
          </a:xfrm>
        </p:spPr>
        <p:txBody>
          <a:bodyPr/>
          <a:lstStyle/>
          <a:p>
            <a:r>
              <a:rPr lang="en-US" dirty="0"/>
              <a:t>Each enemy has its own AI, which is used by the random function so that the character can move.</a:t>
            </a:r>
            <a:endParaRPr lang="en-US" dirty="0"/>
          </a:p>
          <a:p>
            <a:r>
              <a:rPr lang="en-US" dirty="0"/>
              <a:t>Also set the random function to spawn enemy in the map. There are 5 enemy will spawn on the map.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 descr="A red fire hydrant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7125" y="2849412"/>
            <a:ext cx="1285875" cy="1647825"/>
          </a:xfrm>
          <a:prstGeom prst="rect">
            <a:avLst/>
          </a:prstGeom>
        </p:spPr>
      </p:pic>
      <p:pic>
        <p:nvPicPr>
          <p:cNvPr id="10" name="Picture 9" descr="A picture containing toy, indoor, dol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93" y="2872650"/>
            <a:ext cx="1285875" cy="1647825"/>
          </a:xfrm>
          <a:prstGeom prst="rect">
            <a:avLst/>
          </a:prstGeom>
        </p:spPr>
      </p:pic>
      <p:pic>
        <p:nvPicPr>
          <p:cNvPr id="12" name="Picture 11" descr="A picture containing toy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09" y="2872649"/>
            <a:ext cx="1285875" cy="164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75" y="2793377"/>
            <a:ext cx="1285875" cy="16478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159" y="704800"/>
            <a:ext cx="5724293" cy="582900"/>
          </a:xfrm>
        </p:spPr>
        <p:txBody>
          <a:bodyPr/>
          <a:lstStyle/>
          <a:p>
            <a:pPr algn="l"/>
            <a:r>
              <a:rPr lang="en-US" dirty="0"/>
              <a:t>Boom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568390" y="1205925"/>
            <a:ext cx="4188853" cy="3481500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When the bomb explodes, it will create a fire trail, if the character or the enemy hits the fire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trail, they will all be destroyed. The length of the flame will increase if the character eats the special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items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159" y="1771268"/>
            <a:ext cx="1344631" cy="134463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 explosion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960765" y="1405052"/>
            <a:ext cx="3196684" cy="339116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The length wave of boom explosion is very small, only 1 rectangle for one vertical and horizontal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If Character get potion item, it could increase the size of length wave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4832455" y="1803816"/>
            <a:ext cx="2200248" cy="2199932"/>
            <a:chOff x="4951401" y="2152219"/>
            <a:chExt cx="1714534" cy="17142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22829" y="3295078"/>
              <a:ext cx="571429" cy="57142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2830" y="2152219"/>
              <a:ext cx="571429" cy="57142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4506" y="2723650"/>
              <a:ext cx="571429" cy="5714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3324" y="2723650"/>
              <a:ext cx="571429" cy="57142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1401" y="2723649"/>
              <a:ext cx="571429" cy="57142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821151" y="1437782"/>
            <a:ext cx="4549698" cy="1071987"/>
          </a:xfrm>
        </p:spPr>
        <p:txBody>
          <a:bodyPr/>
          <a:lstStyle/>
          <a:p>
            <a:pPr marL="101600" indent="0">
              <a:buNone/>
            </a:pPr>
            <a:r>
              <a:rPr lang="en-US" sz="1600" dirty="0"/>
              <a:t>Gift and doll house: It can be broken by bombs and can contains items.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itle 1"/>
          <p:cNvSpPr txBox="1"/>
          <p:nvPr/>
        </p:nvSpPr>
        <p:spPr>
          <a:xfrm>
            <a:off x="3658069" y="608495"/>
            <a:ext cx="1328952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r>
              <a:rPr lang="en-US" dirty="0"/>
              <a:t>Map Blocks</a:t>
            </a:r>
            <a:endParaRPr lang="en-US" dirty="0"/>
          </a:p>
        </p:txBody>
      </p:sp>
      <p:sp>
        <p:nvSpPr>
          <p:cNvPr id="15" name="Text Placeholder 3"/>
          <p:cNvSpPr txBox="1"/>
          <p:nvPr/>
        </p:nvSpPr>
        <p:spPr>
          <a:xfrm>
            <a:off x="1100254" y="2780043"/>
            <a:ext cx="7270593" cy="86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✖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 marL="101600" indent="0">
              <a:buFont typeface="Merriweather" panose="00000500000000000000"/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Sofa, tree ,cloud and teddy bear it cannot be broken to limit the movement of characters and enemies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031" name="Picture 7" descr="cloud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532" y="3686019"/>
            <a:ext cx="587760" cy="58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fa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319" y="3686018"/>
            <a:ext cx="587760" cy="58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tre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06" y="3653921"/>
            <a:ext cx="783680" cy="7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ar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00" y="3620712"/>
            <a:ext cx="914293" cy="9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fts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532" y="1402513"/>
            <a:ext cx="1023537" cy="10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oll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59638"/>
            <a:ext cx="1151479" cy="11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7888" y="2367177"/>
            <a:ext cx="3339600" cy="95242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Shoes: The character will gain high speed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131655" y="1329864"/>
            <a:ext cx="5269146" cy="855776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Bomb item: The character will increase the number of bomb they have.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2840" y="1272266"/>
            <a:ext cx="913374" cy="913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14" y="2367177"/>
            <a:ext cx="848374" cy="9376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70049" y="2294246"/>
            <a:ext cx="5203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48579" y="3390782"/>
            <a:ext cx="5203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529" y="3590682"/>
            <a:ext cx="1051998" cy="1005243"/>
          </a:xfrm>
          <a:prstGeom prst="rect">
            <a:avLst/>
          </a:prstGeom>
        </p:spPr>
      </p:pic>
      <p:sp>
        <p:nvSpPr>
          <p:cNvPr id="15" name="Text Placeholder 3"/>
          <p:cNvSpPr txBox="1"/>
          <p:nvPr/>
        </p:nvSpPr>
        <p:spPr>
          <a:xfrm>
            <a:off x="1561171" y="3631542"/>
            <a:ext cx="4724400" cy="85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✖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 marL="101600" indent="0">
              <a:buFont typeface="Merriweather" panose="00000500000000000000"/>
              <a:buNone/>
            </a:pPr>
            <a:r>
              <a:rPr lang="en-US" dirty="0"/>
              <a:t>Potion: The length wave of bomb explosion will be increase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750" y="623025"/>
            <a:ext cx="6880403" cy="582900"/>
          </a:xfrm>
        </p:spPr>
        <p:txBody>
          <a:bodyPr/>
          <a:lstStyle/>
          <a:p>
            <a:r>
              <a:rPr lang="en-US" dirty="0"/>
              <a:t>Map Data Design (Map01.txt)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471831" y="1205925"/>
            <a:ext cx="3339600" cy="348150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1: Cloud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2: Dollhouse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3: Tree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4: Gifts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5: Snow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6: Bear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7: Bear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8: Sofa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9: Sofa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86600" y="1361879"/>
            <a:ext cx="1879878" cy="3411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172" y="1478546"/>
            <a:ext cx="3540828" cy="3481500"/>
          </a:xfrm>
        </p:spPr>
        <p:txBody>
          <a:bodyPr/>
          <a:lstStyle/>
          <a:p>
            <a:r>
              <a:rPr lang="en-US" dirty="0"/>
              <a:t>The game is easy to play, friendly to everyone</a:t>
            </a:r>
            <a:endParaRPr lang="en-US" dirty="0"/>
          </a:p>
          <a:p>
            <a:r>
              <a:rPr lang="en-US" dirty="0"/>
              <a:t>Smooth movement</a:t>
            </a:r>
            <a:endParaRPr lang="en-US" dirty="0"/>
          </a:p>
          <a:p>
            <a:r>
              <a:rPr lang="en-US" dirty="0"/>
              <a:t>Players experience the feeling of childhood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155" y="1478546"/>
            <a:ext cx="3545673" cy="3161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>
                <a:solidFill>
                  <a:srgbClr val="FFFFFF"/>
                </a:solidFill>
              </a:rPr>
              <a:t>2. Game Setting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092820" y="3240109"/>
            <a:ext cx="7017834" cy="148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00" dirty="0"/>
              <a:t>Language: Java</a:t>
            </a:r>
            <a:endParaRPr lang="en-GB" sz="22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00" dirty="0"/>
              <a:t>Framwork: IntelliJ, Visual Studio Code, Eclipse</a:t>
            </a:r>
            <a:endParaRPr lang="en-GB" sz="2200" dirty="0"/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4" grpId="0"/>
      <p:bldP spid="193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583735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Group Member</a:t>
            </a:r>
            <a:endParaRPr sz="4800" dirty="0"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266503" y="1673585"/>
            <a:ext cx="6610994" cy="20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Nguyễn</a:t>
            </a:r>
            <a:r>
              <a:rPr lang="en-US" sz="1800" b="1" dirty="0"/>
              <a:t> </a:t>
            </a:r>
            <a:r>
              <a:rPr lang="en-US" sz="1800" b="1" dirty="0" err="1"/>
              <a:t>Thị</a:t>
            </a:r>
            <a:r>
              <a:rPr lang="en-US" sz="1800" b="1" dirty="0"/>
              <a:t> Thanh </a:t>
            </a:r>
            <a:r>
              <a:rPr lang="en-US" sz="1800" b="1" dirty="0" err="1"/>
              <a:t>Thảo</a:t>
            </a:r>
            <a:r>
              <a:rPr lang="en-US" sz="1800" b="1" dirty="0"/>
              <a:t> – ITITIU20310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Trịnh</a:t>
            </a:r>
            <a:r>
              <a:rPr lang="en-US" sz="1800" b="1" dirty="0"/>
              <a:t> </a:t>
            </a:r>
            <a:r>
              <a:rPr lang="en-US" sz="1800" b="1" dirty="0" err="1"/>
              <a:t>Thị</a:t>
            </a:r>
            <a:r>
              <a:rPr lang="en-US" sz="1800" b="1" dirty="0"/>
              <a:t> </a:t>
            </a:r>
            <a:r>
              <a:rPr lang="en-US" sz="1800" b="1" dirty="0" err="1"/>
              <a:t>Như</a:t>
            </a:r>
            <a:r>
              <a:rPr lang="en-US" sz="1800" b="1" dirty="0"/>
              <a:t> </a:t>
            </a:r>
            <a:r>
              <a:rPr lang="en-US" sz="1800" b="1" dirty="0" err="1"/>
              <a:t>Quỳnh</a:t>
            </a:r>
            <a:r>
              <a:rPr lang="en-US" sz="1800" b="1" dirty="0"/>
              <a:t>– ITITIU20291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Đàng</a:t>
            </a:r>
            <a:r>
              <a:rPr lang="en-US" sz="1800" b="1" dirty="0"/>
              <a:t> </a:t>
            </a:r>
            <a:r>
              <a:rPr lang="en-US" sz="1800" b="1" dirty="0" err="1"/>
              <a:t>Thành</a:t>
            </a:r>
            <a:r>
              <a:rPr lang="en-US" sz="1800" b="1" dirty="0"/>
              <a:t> Mai </a:t>
            </a:r>
            <a:r>
              <a:rPr lang="en-US" sz="1800" b="1" dirty="0" err="1"/>
              <a:t>Thi</a:t>
            </a:r>
            <a:r>
              <a:rPr lang="en-US" sz="1800" b="1" dirty="0"/>
              <a:t>– ITITSB20006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Nguyễn</a:t>
            </a:r>
            <a:r>
              <a:rPr lang="en-US" sz="1800" b="1" dirty="0"/>
              <a:t> </a:t>
            </a:r>
            <a:r>
              <a:rPr lang="en-US" sz="1800" b="1" dirty="0" err="1"/>
              <a:t>Đoàn</a:t>
            </a:r>
            <a:r>
              <a:rPr lang="en-US" sz="1800" b="1" dirty="0"/>
              <a:t> Minh Khoa- ITITIU20231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Mai </a:t>
            </a:r>
            <a:r>
              <a:rPr lang="en-US" sz="1800" b="1" dirty="0" err="1"/>
              <a:t>Văn</a:t>
            </a:r>
            <a:r>
              <a:rPr lang="en-US" sz="1800" b="1" dirty="0"/>
              <a:t> </a:t>
            </a:r>
            <a:r>
              <a:rPr lang="en-US" sz="1800" b="1" dirty="0" err="1"/>
              <a:t>Hưng</a:t>
            </a:r>
            <a:r>
              <a:rPr lang="en-US" sz="1800" b="1" dirty="0"/>
              <a:t>– ITITIU20209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Game Panel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05925"/>
            <a:ext cx="7010400" cy="3274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225495" y="6007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4401015" y="1353410"/>
            <a:ext cx="3704980" cy="3709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run() in Game Panel is controlled Character base on input( Up, Down, Left, Right) from the</a:t>
            </a:r>
            <a:b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keyboard, checking the conditions for placing bombs, including: whether to receive a bomb signal from the</a:t>
            </a:r>
            <a:b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player ( _input. space ), the time between two bombs, it also directs the win panel and the game over panel</a:t>
            </a:r>
            <a:b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when player lose or win.</a:t>
            </a:r>
            <a:r>
              <a:rPr lang="en-US" sz="1700" dirty="0">
                <a:latin typeface="Merriweather" panose="00000500000000000000" pitchFamily="2" charset="0"/>
              </a:rPr>
              <a:t> </a:t>
            </a:r>
            <a:br>
              <a:rPr lang="en-US" sz="1700" dirty="0">
                <a:latin typeface="Merriweather" panose="00000500000000000000" pitchFamily="2" charset="0"/>
              </a:rPr>
            </a:br>
            <a:endParaRPr sz="1700" dirty="0">
              <a:latin typeface="Merriweather" panose="00000500000000000000" pitchFamily="2" charset="0"/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1" y="1501846"/>
            <a:ext cx="3619814" cy="29872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225495" y="6007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1225495" y="1442620"/>
            <a:ext cx="7026406" cy="1129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try-catch statements handles any exceptions that may occur. The "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thread.sleep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" is to wait 20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ms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 before calling move so that all the objects are completely created.</a:t>
            </a:r>
            <a:r>
              <a:rPr lang="en-US" sz="1700" dirty="0">
                <a:latin typeface="Merriweather" panose="00000500000000000000" pitchFamily="2" charset="0"/>
              </a:rPr>
              <a:t> </a:t>
            </a:r>
            <a:br>
              <a:rPr lang="en-US" sz="1700" dirty="0">
                <a:latin typeface="Merriweather" panose="00000500000000000000" pitchFamily="2" charset="0"/>
              </a:rPr>
            </a:br>
            <a:endParaRPr sz="1700" dirty="0">
              <a:latin typeface="Merriweather" panose="00000500000000000000" pitchFamily="2" charset="0"/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1172" y="2660609"/>
            <a:ext cx="4121656" cy="175529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225495" y="6007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1225495" y="1442619"/>
            <a:ext cx="7026406" cy="2162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Merriweather" panose="00000500000000000000" pitchFamily="2" charset="0"/>
              </a:rPr>
              <a:t>AI helps the boss automatically move</a:t>
            </a:r>
            <a:endParaRPr lang="en-US" sz="1700" dirty="0">
              <a:latin typeface="Merriweather" panose="00000500000000000000" pitchFamily="2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Merriweather" panose="00000500000000000000" pitchFamily="2" charset="0"/>
              </a:rPr>
              <a:t>With AI the simplest go to random, orient classes to return random values.</a:t>
            </a:r>
            <a:endParaRPr lang="en-US" sz="1700" dirty="0">
              <a:latin typeface="Merriweather" panose="00000500000000000000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Specifying the return integer value corresponding to which direction is up to you to decide in function </a:t>
            </a:r>
            <a:r>
              <a:rPr lang="en-US" dirty="0" err="1"/>
              <a:t>initBoss</a:t>
            </a:r>
            <a:r>
              <a:rPr lang="en-US" dirty="0"/>
              <a:t>()</a:t>
            </a:r>
            <a:endParaRPr sz="1700" dirty="0">
              <a:latin typeface="Merriweather" panose="00000500000000000000" pitchFamily="2" charset="0"/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Button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diagram of button controller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" y="1605073"/>
            <a:ext cx="7664405" cy="29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299" y="1271636"/>
            <a:ext cx="8063543" cy="81736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This class presents the menu game with three buttons(Start,Help, Exit) for players to begin the games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3270" y="2704921"/>
            <a:ext cx="5488511" cy="602032"/>
          </a:xfrm>
          <a:prstGeom prst="rect">
            <a:avLst/>
          </a:prstGeom>
        </p:spPr>
      </p:pic>
      <p:sp>
        <p:nvSpPr>
          <p:cNvPr id="9" name="Text Placeholder 2"/>
          <p:cNvSpPr txBox="1"/>
          <p:nvPr/>
        </p:nvSpPr>
        <p:spPr>
          <a:xfrm>
            <a:off x="65181" y="2755799"/>
            <a:ext cx="2533332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PanelMenu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70"/>
            <a:ext cx="7400984" cy="81736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This class presents the menu game with three buttons(Skip, Exit) 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9" name="Text Placeholder 2"/>
          <p:cNvSpPr txBox="1"/>
          <p:nvPr/>
        </p:nvSpPr>
        <p:spPr>
          <a:xfrm>
            <a:off x="663351" y="2198718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Win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10" name="Text Placeholder 2"/>
          <p:cNvSpPr txBox="1"/>
          <p:nvPr/>
        </p:nvSpPr>
        <p:spPr>
          <a:xfrm>
            <a:off x="663351" y="3262397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OverGame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8524" y="2179286"/>
            <a:ext cx="5504305" cy="784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44" y="3190000"/>
            <a:ext cx="5504305" cy="746825"/>
          </a:xfrm>
          <a:prstGeom prst="rect">
            <a:avLst/>
          </a:prstGeom>
        </p:spPr>
      </p:pic>
      <p:sp>
        <p:nvSpPr>
          <p:cNvPr id="4" name="Text Placeholder 2"/>
          <p:cNvSpPr txBox="1"/>
          <p:nvPr/>
        </p:nvSpPr>
        <p:spPr>
          <a:xfrm>
            <a:off x="663351" y="4295093"/>
            <a:ext cx="2533332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PanelHelp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460" y="4294912"/>
            <a:ext cx="5488511" cy="480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/>
      <p:bldP spid="9" grpId="1"/>
      <p:bldP spid="10" grpId="0"/>
      <p:bldP spid="10" grpId="1"/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168" y="1156990"/>
            <a:ext cx="7400984" cy="67443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initComponents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()will set the size, the location and add images of button on menu background.</a:t>
            </a:r>
            <a:r>
              <a:rPr lang="en-US" sz="1400" dirty="0">
                <a:latin typeface="Merriweather" panose="00000500000000000000" pitchFamily="2" charset="0"/>
              </a:rPr>
              <a:t> </a:t>
            </a:r>
            <a:br>
              <a:rPr lang="en-US" sz="1400" dirty="0">
                <a:latin typeface="Merriweather" panose="00000500000000000000" pitchFamily="2" charset="0"/>
              </a:rPr>
            </a:br>
            <a:endParaRPr lang="en-US" sz="14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9080" y="2196326"/>
            <a:ext cx="4682752" cy="2231510"/>
          </a:xfrm>
          <a:prstGeom prst="rect">
            <a:avLst/>
          </a:prstGeom>
        </p:spPr>
      </p:pic>
      <p:sp>
        <p:nvSpPr>
          <p:cNvPr id="8" name="Text Placeholder 2"/>
          <p:cNvSpPr txBox="1"/>
          <p:nvPr/>
        </p:nvSpPr>
        <p:spPr>
          <a:xfrm>
            <a:off x="992168" y="2808319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PanelGame</a:t>
            </a:r>
            <a:r>
              <a:rPr lang="en-US" sz="14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400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900" y="1701826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1. </a:t>
            </a:r>
            <a:r>
              <a:rPr lang="en-US" dirty="0"/>
              <a:t>Gameplay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168" y="1156990"/>
            <a:ext cx="7400984" cy="674430"/>
          </a:xfrm>
        </p:spPr>
        <p:txBody>
          <a:bodyPr/>
          <a:lstStyle/>
          <a:p>
            <a:pPr marL="114300" indent="0">
              <a:buNone/>
            </a:pP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8" name="Text Placeholder 2"/>
          <p:cNvSpPr txBox="1"/>
          <p:nvPr/>
        </p:nvSpPr>
        <p:spPr>
          <a:xfrm>
            <a:off x="3409412" y="1831419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PanelHelp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054" y="2433452"/>
            <a:ext cx="7529212" cy="16689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2" build="p"/>
      <p:bldP spid="8" grpId="0"/>
      <p:bldP spid="8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168" y="1156990"/>
            <a:ext cx="7400984" cy="674430"/>
          </a:xfrm>
        </p:spPr>
        <p:txBody>
          <a:bodyPr/>
          <a:lstStyle/>
          <a:p>
            <a:pPr marL="114300" indent="0">
              <a:buNone/>
            </a:pP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8" name="Text Placeholder 2"/>
          <p:cNvSpPr txBox="1"/>
          <p:nvPr/>
        </p:nvSpPr>
        <p:spPr>
          <a:xfrm>
            <a:off x="1704560" y="1934068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Win class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4" name="Text Placeholder 2"/>
          <p:cNvSpPr txBox="1"/>
          <p:nvPr/>
        </p:nvSpPr>
        <p:spPr>
          <a:xfrm>
            <a:off x="5509559" y="1934068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GameOver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117" y="2536101"/>
            <a:ext cx="3659883" cy="1775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19" y="2519486"/>
            <a:ext cx="4013584" cy="179175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543119" y="2378927"/>
            <a:ext cx="0" cy="207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initListener</a:t>
            </a:r>
            <a:r>
              <a:rPr lang="en-US" dirty="0"/>
              <a:t>():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221" y="1237103"/>
            <a:ext cx="7698349" cy="173959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err="1"/>
              <a:t>initListener</a:t>
            </a:r>
            <a:r>
              <a:rPr lang="en-US" dirty="0"/>
              <a:t>() is used when player click any button and it works depend on the package </a:t>
            </a:r>
            <a:r>
              <a:rPr lang="en-US" dirty="0" err="1"/>
              <a:t>java.awt.event.ActionListener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ActionListener in Java is a class that is responsible for handling all action events such as when the user clicks on a component.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 Placeholder 2"/>
          <p:cNvSpPr txBox="1"/>
          <p:nvPr/>
        </p:nvSpPr>
        <p:spPr>
          <a:xfrm>
            <a:off x="1014517" y="3304364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PanelHelp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9692" y="3136709"/>
            <a:ext cx="4412362" cy="93734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initListener</a:t>
            </a:r>
            <a:r>
              <a:rPr lang="en-US" dirty="0"/>
              <a:t>():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 Placeholder 2"/>
          <p:cNvSpPr txBox="1"/>
          <p:nvPr/>
        </p:nvSpPr>
        <p:spPr>
          <a:xfrm>
            <a:off x="1131750" y="1149042"/>
            <a:ext cx="6954841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 marL="114300" indent="0">
              <a:buNone/>
            </a:pPr>
            <a:r>
              <a:rPr lang="en-US" sz="1600" dirty="0"/>
              <a:t> It also handles each functionally of each button: 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522" y="1694191"/>
            <a:ext cx="6608956" cy="306631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Sound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9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66" y="1396632"/>
            <a:ext cx="6549467" cy="26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299" y="1279069"/>
            <a:ext cx="7415851" cy="3449048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Sound: is control by class sound which can add sounds to the game, including background sounds and the sounds of in-game events (bombs exploding, characters dying, winning, eating items, etc.). </a:t>
            </a:r>
            <a:endParaRPr lang="en-US" sz="1800" b="0" i="0" dirty="0">
              <a:solidFill>
                <a:srgbClr val="000000"/>
              </a:solidFill>
              <a:effectLst/>
              <a:latin typeface="Merriweather" panose="00000500000000000000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Note that the background sound and the event are independent of each other,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ie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 playing the event sound does not affect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background sound.</a:t>
            </a:r>
            <a:r>
              <a:rPr lang="en-US" dirty="0">
                <a:latin typeface="Merriweather" panose="00000500000000000000" pitchFamily="2" charset="0"/>
              </a:rPr>
              <a:t> </a:t>
            </a:r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Player and Enemy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 for Player and Boss Class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 descr="Time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0563" y="1286106"/>
            <a:ext cx="6022873" cy="3545159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750" y="1279069"/>
            <a:ext cx="6555156" cy="958609"/>
          </a:xfrm>
        </p:spPr>
        <p:txBody>
          <a:bodyPr/>
          <a:lstStyle/>
          <a:p>
            <a:r>
              <a:rPr lang="en-US" dirty="0"/>
              <a:t>Player: &lt;&lt;constructor&gt;&gt;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-&gt; Set the default position of the character.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755" y="2349515"/>
            <a:ext cx="6054629" cy="157571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Game menu and game guide</a:t>
            </a:r>
            <a:endParaRPr dirty="0"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750" y="1367883"/>
            <a:ext cx="3246294" cy="274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03" y="1367883"/>
            <a:ext cx="3246294" cy="2760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Arrow: Bent 16"/>
          <p:cNvSpPr/>
          <p:nvPr/>
        </p:nvSpPr>
        <p:spPr>
          <a:xfrm>
            <a:off x="2854712" y="3546088"/>
            <a:ext cx="1793391" cy="2601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2400" y="45571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Quit Game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694771" y="4029307"/>
            <a:ext cx="349405" cy="52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6570" y="440324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 Game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747024" y="3947532"/>
            <a:ext cx="193288" cy="45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7" grpId="0"/>
      <p:bldP spid="17" grpId="0" animBg="1"/>
      <p:bldP spid="20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419922" y="1279069"/>
            <a:ext cx="6880500" cy="3532500"/>
          </a:xfrm>
        </p:spPr>
        <p:txBody>
          <a:bodyPr/>
          <a:lstStyle/>
          <a:p>
            <a:r>
              <a:rPr lang="en-US" dirty="0" err="1"/>
              <a:t>changeOrient</a:t>
            </a:r>
            <a:r>
              <a:rPr lang="en-US" dirty="0"/>
              <a:t>()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987" y="2017266"/>
            <a:ext cx="3254022" cy="8535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301" y="1944870"/>
            <a:ext cx="3269263" cy="9983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80" y="3264380"/>
            <a:ext cx="2498351" cy="1687133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18" idx="3"/>
            <a:endCxn id="16" idx="2"/>
          </p:cNvCxnSpPr>
          <p:nvPr/>
        </p:nvCxnSpPr>
        <p:spPr>
          <a:xfrm flipV="1">
            <a:off x="5367931" y="2943177"/>
            <a:ext cx="1367002" cy="116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  <a:endCxn id="12" idx="3"/>
          </p:cNvCxnSpPr>
          <p:nvPr/>
        </p:nvCxnSpPr>
        <p:spPr>
          <a:xfrm flipH="1" flipV="1">
            <a:off x="3695009" y="2444023"/>
            <a:ext cx="14052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988741" y="1272031"/>
            <a:ext cx="7247479" cy="698018"/>
          </a:xfrm>
        </p:spPr>
        <p:txBody>
          <a:bodyPr/>
          <a:lstStyle/>
          <a:p>
            <a:r>
              <a:rPr lang="en-US" dirty="0"/>
              <a:t>Bomb setter: 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-&gt; To set the Boom position at the character’s feet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125" y="2364819"/>
            <a:ext cx="3802710" cy="172226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69"/>
            <a:ext cx="7034950" cy="1464131"/>
          </a:xfrm>
        </p:spPr>
        <p:txBody>
          <a:bodyPr/>
          <a:lstStyle/>
          <a:p>
            <a:r>
              <a:rPr lang="en-US" dirty="0"/>
              <a:t>Boss &lt;&lt;constructor&gt;&gt;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-&gt; Set the location of the boss using randomly on the map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8330" y="2869580"/>
            <a:ext cx="4732889" cy="1464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70"/>
            <a:ext cx="7034950" cy="582900"/>
          </a:xfrm>
        </p:spPr>
        <p:txBody>
          <a:bodyPr/>
          <a:lstStyle/>
          <a:p>
            <a:r>
              <a:rPr lang="en-US" dirty="0"/>
              <a:t>Simple AI for Boss to move: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412" y="1935115"/>
            <a:ext cx="4434726" cy="277849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656" y="1179480"/>
            <a:ext cx="7034950" cy="582900"/>
          </a:xfrm>
        </p:spPr>
        <p:txBody>
          <a:bodyPr/>
          <a:lstStyle/>
          <a:p>
            <a:r>
              <a:rPr lang="en-US" dirty="0"/>
              <a:t>Collision checker: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012" y="1665841"/>
            <a:ext cx="5333345" cy="1529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27" y="3092140"/>
            <a:ext cx="5671580" cy="196606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Boom and </a:t>
            </a:r>
            <a:r>
              <a:rPr lang="en-US" dirty="0" err="1"/>
              <a:t>boombang</a:t>
            </a:r>
            <a:r>
              <a:rPr lang="en-US" dirty="0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749" y="471832"/>
            <a:ext cx="6880500" cy="582900"/>
          </a:xfrm>
        </p:spPr>
        <p:txBody>
          <a:bodyPr/>
          <a:lstStyle/>
          <a:p>
            <a:r>
              <a:rPr lang="en-US" dirty="0"/>
              <a:t>UML diagram for Boom and boom explosion: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120" y="1143994"/>
            <a:ext cx="4229760" cy="371792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69"/>
            <a:ext cx="7564534" cy="1129460"/>
          </a:xfrm>
        </p:spPr>
        <p:txBody>
          <a:bodyPr/>
          <a:lstStyle/>
          <a:p>
            <a:r>
              <a:rPr lang="en-US" dirty="0"/>
              <a:t>Boom &lt;&lt;constructor&gt;&gt;: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-&gt; To set the default position of Boom, which is at the character’s feet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7267" y="2638987"/>
            <a:ext cx="4469466" cy="2111946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17" y="1320463"/>
            <a:ext cx="2296500" cy="3532500"/>
          </a:xfrm>
        </p:spPr>
        <p:txBody>
          <a:bodyPr/>
          <a:lstStyle/>
          <a:p>
            <a:r>
              <a:rPr lang="en-US" dirty="0"/>
              <a:t>The size of boom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720717" y="2461132"/>
            <a:ext cx="2296500" cy="2682368"/>
          </a:xfrm>
        </p:spPr>
        <p:txBody>
          <a:bodyPr/>
          <a:lstStyle/>
          <a:p>
            <a:r>
              <a:rPr lang="en-US" dirty="0"/>
              <a:t>Time for boom explode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622798" y="3864431"/>
            <a:ext cx="2296500" cy="3532500"/>
          </a:xfrm>
        </p:spPr>
        <p:txBody>
          <a:bodyPr/>
          <a:lstStyle/>
          <a:p>
            <a:r>
              <a:rPr lang="en-US" dirty="0"/>
              <a:t>draw function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5941" y="1320463"/>
            <a:ext cx="5433531" cy="929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41" y="2499784"/>
            <a:ext cx="2377646" cy="6629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70" y="3623504"/>
            <a:ext cx="4640982" cy="105927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Boombang</a:t>
            </a:r>
            <a:r>
              <a:rPr lang="en-US" dirty="0"/>
              <a:t>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BoomBang</a:t>
            </a:r>
            <a:r>
              <a:rPr lang="en-US" dirty="0"/>
              <a:t> constructor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-&gt; Sets the position of the </a:t>
            </a:r>
            <a:r>
              <a:rPr lang="en-US" dirty="0" err="1"/>
              <a:t>Boombang</a:t>
            </a:r>
            <a:r>
              <a:rPr lang="en-US" dirty="0"/>
              <a:t> equals to Boom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Domino effect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-&gt; The boom will explode if the nearly boom exploded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Boom explode to boss and player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-&gt; Player or boss will be dead if the boom explode in range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899307" y="1657815"/>
            <a:ext cx="5479200" cy="3033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How to play?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Players will direct the character’s movement in order to place bombs to killing the enemy. After the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player has killed all of the monsters the game will be end.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 err="1"/>
              <a:t>Mapitem</a:t>
            </a:r>
            <a:r>
              <a:rPr lang="en-US" dirty="0"/>
              <a:t> and item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slow">
    <p:randomBar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 for Map and </a:t>
            </a:r>
            <a:r>
              <a:rPr lang="en-US" dirty="0" err="1"/>
              <a:t>mapitem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4107" y="1281538"/>
            <a:ext cx="2775786" cy="362213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Logical design as UML Diagram: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5925"/>
            <a:ext cx="9144000" cy="348121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Design: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263806" y="2059026"/>
            <a:ext cx="1405054" cy="1025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97766" y="1352998"/>
            <a:ext cx="1405054" cy="1025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Killed All Enemy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649951" y="1970049"/>
            <a:ext cx="1308410" cy="118202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 Panel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7079265" y="2958774"/>
            <a:ext cx="1308410" cy="7060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Restart</a:t>
            </a:r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7042094" y="1308510"/>
            <a:ext cx="1308410" cy="7060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97766" y="3152078"/>
            <a:ext cx="1405054" cy="1025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Player Die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2668860" y="1865722"/>
            <a:ext cx="828906" cy="70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12" idx="1"/>
          </p:cNvCxnSpPr>
          <p:nvPr/>
        </p:nvCxnSpPr>
        <p:spPr>
          <a:xfrm>
            <a:off x="2668860" y="2571750"/>
            <a:ext cx="828906" cy="109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2"/>
          </p:cNvCxnSpPr>
          <p:nvPr/>
        </p:nvCxnSpPr>
        <p:spPr>
          <a:xfrm>
            <a:off x="4902820" y="1865722"/>
            <a:ext cx="747131" cy="69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8" idx="2"/>
          </p:cNvCxnSpPr>
          <p:nvPr/>
        </p:nvCxnSpPr>
        <p:spPr>
          <a:xfrm flipV="1">
            <a:off x="4902820" y="2561064"/>
            <a:ext cx="747131" cy="110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6"/>
            <a:endCxn id="9" idx="0"/>
          </p:cNvCxnSpPr>
          <p:nvPr/>
        </p:nvCxnSpPr>
        <p:spPr>
          <a:xfrm>
            <a:off x="6958361" y="2561064"/>
            <a:ext cx="775109" cy="39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6"/>
            <a:endCxn id="10" idx="2"/>
          </p:cNvCxnSpPr>
          <p:nvPr/>
        </p:nvCxnSpPr>
        <p:spPr>
          <a:xfrm flipV="1">
            <a:off x="6958361" y="2014538"/>
            <a:ext cx="737938" cy="546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/>
          <p:cNvCxnSpPr>
            <a:stCxn id="9" idx="2"/>
            <a:endCxn id="5" idx="2"/>
          </p:cNvCxnSpPr>
          <p:nvPr/>
        </p:nvCxnSpPr>
        <p:spPr>
          <a:xfrm rot="5400000" flipH="1">
            <a:off x="4559738" y="491070"/>
            <a:ext cx="580328" cy="5767137"/>
          </a:xfrm>
          <a:prstGeom prst="curvedConnector3">
            <a:avLst>
              <a:gd name="adj1" fmla="val -1969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02480" y="460917"/>
            <a:ext cx="2753930" cy="854406"/>
          </a:xfrm>
        </p:spPr>
        <p:txBody>
          <a:bodyPr/>
          <a:lstStyle/>
          <a:p>
            <a:r>
              <a:rPr lang="en-US" dirty="0"/>
              <a:t>References: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518" y="1508611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1"/>
              </a:rPr>
              <a:t>phuctd99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>
                <a:solidFill>
                  <a:srgbClr val="F55D4B"/>
                </a:solidFill>
                <a:latin typeface="Candara Light" panose="020E0502030303020204" pitchFamily="34" charset="0"/>
                <a:hlinkClick r:id="rId2"/>
              </a:rPr>
              <a:t>Oracial</a:t>
            </a: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2"/>
              </a:rPr>
              <a:t> java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Candara Light" panose="020E0502030303020204" pitchFamily="34" charset="0"/>
                <a:hlinkClick r:id="rId3"/>
              </a:rPr>
              <a:t>MarioTran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>
                <a:solidFill>
                  <a:srgbClr val="F55D4B"/>
                </a:solidFill>
                <a:latin typeface="Candara Light" panose="020E0502030303020204" pitchFamily="34" charset="0"/>
                <a:hlinkClick r:id="rId4"/>
              </a:rPr>
              <a:t>JavaFx</a:t>
            </a: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4"/>
              </a:rPr>
              <a:t> Tutorial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5"/>
              </a:rPr>
              <a:t>A* Intelligent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</p:spTree>
  </p:cSld>
  <p:clrMapOvr>
    <a:masterClrMapping/>
  </p:clrMapOvr>
  <p:transition spd="slow">
    <p:cover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sz="4400" dirty="0"/>
              <a:t>Demonstrate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med">
    <p:pull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6"/>
          <p:cNvSpPr txBox="1">
            <a:spLocks noGrp="1"/>
          </p:cNvSpPr>
          <p:nvPr>
            <p:ph type="ctrTitle" idx="4294967295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Thanks!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143" name="Google Shape;2143;p36"/>
          <p:cNvSpPr txBox="1">
            <a:spLocks noGrp="1"/>
          </p:cNvSpPr>
          <p:nvPr>
            <p:ph type="subTitle" idx="4294967295"/>
          </p:nvPr>
        </p:nvSpPr>
        <p:spPr>
          <a:xfrm>
            <a:off x="1715250" y="2153332"/>
            <a:ext cx="5713500" cy="1534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600" b="1" dirty="0"/>
              <a:t>Do you have any questions?</a:t>
            </a:r>
            <a:endParaRPr sz="3600" b="1" dirty="0"/>
          </a:p>
        </p:txBody>
      </p:sp>
      <p:sp>
        <p:nvSpPr>
          <p:cNvPr id="2145" name="Google Shape;2145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Character:</a:t>
            </a:r>
            <a:endParaRPr dirty="0"/>
          </a:p>
        </p:txBody>
      </p:sp>
      <p:sp>
        <p:nvSpPr>
          <p:cNvPr id="1898" name="Google Shape;1898;p14"/>
          <p:cNvSpPr txBox="1"/>
          <p:nvPr/>
        </p:nvSpPr>
        <p:spPr>
          <a:xfrm>
            <a:off x="1131750" y="1283182"/>
            <a:ext cx="4131626" cy="257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Character: The character is controlled by the arrow key combination, only one bomb can be placed at a time. </a:t>
            </a:r>
            <a:endParaRPr lang="en-US" sz="1600" b="0" i="0" dirty="0">
              <a:solidFill>
                <a:srgbClr val="24292F"/>
              </a:solidFill>
              <a:effectLst/>
              <a:latin typeface="Merriweather" panose="00000500000000000000" pitchFamily="2" charset="0"/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The character will gain speed change if the value is Speed Item.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sz="1600" dirty="0">
              <a:solidFill>
                <a:srgbClr val="2C3E50"/>
              </a:solidFill>
              <a:latin typeface="Merriweather" panose="00000500000000000000" pitchFamily="2" charset="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" name="Picture 7" descr="A picture containing 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6853" y="1615350"/>
            <a:ext cx="1416308" cy="1743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960765" y="1405052"/>
            <a:ext cx="3196684" cy="3391169"/>
          </a:xfrm>
        </p:spPr>
        <p:txBody>
          <a:bodyPr/>
          <a:lstStyle/>
          <a:p>
            <a:r>
              <a:rPr lang="en-US" dirty="0"/>
              <a:t>Default in Character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When start the game Character will be spawn at nearly bottom of the map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The character will get 2 number of boom, and it will increase when player get boom item.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6577" y="1519762"/>
            <a:ext cx="3545673" cy="3161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299" y="1583473"/>
            <a:ext cx="7415851" cy="3228096"/>
          </a:xfrm>
        </p:spPr>
        <p:txBody>
          <a:bodyPr/>
          <a:lstStyle/>
          <a:p>
            <a:r>
              <a:rPr lang="en-US" dirty="0"/>
              <a:t>There are some effects on the character to make player feel bustling and excited.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23" name="Picture 22" descr="A picture containing text, me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0074" y="2174371"/>
            <a:ext cx="2077496" cy="207749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69"/>
            <a:ext cx="7683480" cy="3532500"/>
          </a:xfrm>
        </p:spPr>
        <p:txBody>
          <a:bodyPr/>
          <a:lstStyle/>
          <a:p>
            <a:r>
              <a:rPr lang="en-US" dirty="0"/>
              <a:t>Set Boom: When player pressed Space key, the boom will appear at the character’s feet.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collision was arranged after the character stepped out of the set boom zone. Meaning the character won't be able to go through the boom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0" name="Picture 9" descr="A picture containing outdoor object, night sky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3993" y="2356990"/>
            <a:ext cx="634921" cy="63492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54" y="1849053"/>
            <a:ext cx="825397" cy="101587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5634</Words>
  <Application>WPS Presentation</Application>
  <PresentationFormat>On-screen Show (16:9)</PresentationFormat>
  <Paragraphs>403</Paragraphs>
  <Slides>56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0" baseType="lpstr">
      <vt:lpstr>Arial</vt:lpstr>
      <vt:lpstr>SimSun</vt:lpstr>
      <vt:lpstr>Wingdings</vt:lpstr>
      <vt:lpstr>Arial</vt:lpstr>
      <vt:lpstr>Amatic SC</vt:lpstr>
      <vt:lpstr>Merriweather</vt:lpstr>
      <vt:lpstr>Merriweather</vt:lpstr>
      <vt:lpstr>Microsoft YaHei</vt:lpstr>
      <vt:lpstr/>
      <vt:lpstr>Arial Unicode MS</vt:lpstr>
      <vt:lpstr>Courier New</vt:lpstr>
      <vt:lpstr>Candara Light</vt:lpstr>
      <vt:lpstr>Segoe Print</vt:lpstr>
      <vt:lpstr>Nathaniel template</vt:lpstr>
      <vt:lpstr>Bomberman Java Game</vt:lpstr>
      <vt:lpstr>Group Member</vt:lpstr>
      <vt:lpstr>1. Gameplay</vt:lpstr>
      <vt:lpstr>Game menu and game guide</vt:lpstr>
      <vt:lpstr>PowerPoint 演示文稿</vt:lpstr>
      <vt:lpstr>Character:</vt:lpstr>
      <vt:lpstr>Character:</vt:lpstr>
      <vt:lpstr>Character:</vt:lpstr>
      <vt:lpstr>Character:</vt:lpstr>
      <vt:lpstr>Character:</vt:lpstr>
      <vt:lpstr>Game Over</vt:lpstr>
      <vt:lpstr>Enemy:</vt:lpstr>
      <vt:lpstr>Boom</vt:lpstr>
      <vt:lpstr>Boom explosion</vt:lpstr>
      <vt:lpstr>PowerPoint 演示文稿</vt:lpstr>
      <vt:lpstr>Special Item</vt:lpstr>
      <vt:lpstr>Map Data Design (Map01.txt)</vt:lpstr>
      <vt:lpstr>Advantages:</vt:lpstr>
      <vt:lpstr>2. Game Setting</vt:lpstr>
      <vt:lpstr>Control</vt:lpstr>
      <vt:lpstr>Game Panel</vt:lpstr>
      <vt:lpstr>Controller</vt:lpstr>
      <vt:lpstr>Controller</vt:lpstr>
      <vt:lpstr>Controller</vt:lpstr>
      <vt:lpstr>Button Control</vt:lpstr>
      <vt:lpstr>UML diagram of button controller</vt:lpstr>
      <vt:lpstr>Button Controller</vt:lpstr>
      <vt:lpstr>Button Controller</vt:lpstr>
      <vt:lpstr>Button Controller</vt:lpstr>
      <vt:lpstr>Button Controller</vt:lpstr>
      <vt:lpstr>Button Controller</vt:lpstr>
      <vt:lpstr>initListener():</vt:lpstr>
      <vt:lpstr>initListener():</vt:lpstr>
      <vt:lpstr>Sound</vt:lpstr>
      <vt:lpstr>Sound</vt:lpstr>
      <vt:lpstr>Sound</vt:lpstr>
      <vt:lpstr>Player and Enemy</vt:lpstr>
      <vt:lpstr>UML Diagram for Player and Boss Class</vt:lpstr>
      <vt:lpstr>Player Class</vt:lpstr>
      <vt:lpstr>Player Class</vt:lpstr>
      <vt:lpstr>Player Class</vt:lpstr>
      <vt:lpstr>Boss Class:</vt:lpstr>
      <vt:lpstr>Boss Class:</vt:lpstr>
      <vt:lpstr>Boss Class:</vt:lpstr>
      <vt:lpstr>Boom and boombang class</vt:lpstr>
      <vt:lpstr>UML diagram for Boom and boom explosion:</vt:lpstr>
      <vt:lpstr>Boom class:</vt:lpstr>
      <vt:lpstr>Boom class:</vt:lpstr>
      <vt:lpstr>Boombang Class:</vt:lpstr>
      <vt:lpstr>Mapitem and item class</vt:lpstr>
      <vt:lpstr>UML Diagram for Map and mapitem:</vt:lpstr>
      <vt:lpstr>Game Logical design as UML Diagram:</vt:lpstr>
      <vt:lpstr>Logical Design:</vt:lpstr>
      <vt:lpstr>References: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Bomberman Java Game</dc:title>
  <dc:creator>Jumper Ng</dc:creator>
  <cp:lastModifiedBy>LENOVO</cp:lastModifiedBy>
  <cp:revision>33</cp:revision>
  <dcterms:created xsi:type="dcterms:W3CDTF">2022-12-27T04:54:34Z</dcterms:created>
  <dcterms:modified xsi:type="dcterms:W3CDTF">2022-12-27T05:26:47Z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1033-11.2.0.9327</vt:lpwstr>
  </property>
</Properties>
</file>